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84" r:id="rId4"/>
    <p:sldId id="289" r:id="rId5"/>
    <p:sldId id="288" r:id="rId6"/>
    <p:sldId id="290" r:id="rId7"/>
    <p:sldId id="276" r:id="rId8"/>
    <p:sldId id="259" r:id="rId9"/>
    <p:sldId id="260" r:id="rId10"/>
    <p:sldId id="280" r:id="rId11"/>
    <p:sldId id="281" r:id="rId12"/>
    <p:sldId id="298" r:id="rId13"/>
    <p:sldId id="277" r:id="rId14"/>
    <p:sldId id="278" r:id="rId15"/>
    <p:sldId id="279" r:id="rId16"/>
    <p:sldId id="264" r:id="rId17"/>
    <p:sldId id="265" r:id="rId18"/>
    <p:sldId id="299" r:id="rId19"/>
    <p:sldId id="268" r:id="rId20"/>
    <p:sldId id="270" r:id="rId21"/>
    <p:sldId id="271" r:id="rId22"/>
    <p:sldId id="296" r:id="rId23"/>
    <p:sldId id="293" r:id="rId24"/>
    <p:sldId id="261" r:id="rId25"/>
    <p:sldId id="292" r:id="rId26"/>
    <p:sldId id="282" r:id="rId27"/>
    <p:sldId id="300" r:id="rId28"/>
    <p:sldId id="283" r:id="rId29"/>
    <p:sldId id="266" r:id="rId30"/>
    <p:sldId id="267" r:id="rId31"/>
    <p:sldId id="294" r:id="rId32"/>
    <p:sldId id="295" r:id="rId33"/>
    <p:sldId id="301" r:id="rId34"/>
    <p:sldId id="2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1945-F07F-45B2-861A-172540D3A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96D84-91AF-438D-BD6D-FBCCC2D7E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449D3-A4F5-4DAA-9C33-C1CF3530F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6BC23-5A39-4BAC-AF25-668CAAC2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6F3D-94FB-4798-91BA-1307E028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6B8F-BD39-4180-9651-FF9AAF2D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03CFC-F80C-483E-B7A1-7BECE109D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7ED2D-907C-48CE-8DFD-4CC7AB02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41F7F-157D-451C-A812-E92FB6D7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3AB57-CDA8-45C5-94CF-37223B36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8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E817C-975E-4E23-AB89-63EE06F58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5C896-85F7-4855-A57F-BB77B9B4C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275B-41E9-424B-B282-9FD20E30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DB282-D47C-46F1-86B4-8890E47D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40F79-38A5-45DA-87F6-53420FD8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6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A303-4368-49B1-9F48-C9860439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76A8C-5FCE-4C8D-BA50-A7C29B04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DC99E-78E5-4561-8D93-57A4A4DE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69C61-2801-46CC-ABC5-3A85EDEF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C361B-DD45-485A-AA2D-4354602E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9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D1F0-0322-44DC-A954-CD7F0B08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8EEF-77AA-4F56-8630-A425E2382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3020A-9441-4F89-956D-DF1CCAE7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A74B2-0EC0-4CAA-8C28-503ECCB6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CC796-B623-42D4-B4DB-DC5272D8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D578-1281-4824-9095-B096ED53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C0D5-5DF8-4002-ACD2-A0B0AD0B8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5B2C1-4203-46B8-A9A3-5C9417612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AA31F-AC15-407B-A75A-DBAF7F80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C5BFE-9317-4BA3-AC94-503E66D4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1D8FC-9241-4EBA-A03F-DE1EA0B4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5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92F1-2B3A-418A-9033-DC3A2C2C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5B7F-6CE1-4082-AA99-E32365C96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BEB4B-1F3E-479E-BE28-259A7FC21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D44C7-A4DA-4121-8D07-CA7D5C599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36163-150B-4D4E-B269-4CA4F83D1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1BD80-907B-485C-877D-C4E345B1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B1A7E-1B6E-4B7A-AED0-6D2520C7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C110EE-110A-4658-BAD8-7B71224F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7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078A-06ED-4E1A-AE61-71A9E57F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63054-8DEF-4FBC-A841-AFBC2C72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58DB7-0302-45B4-A34C-77A27848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D4B12-581B-4A38-81AE-CF926381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2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433C5-7B71-443D-A747-4C478518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DCCE3-B4A0-45FA-84F4-FDA07490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004D4-5B32-4373-AE6B-22640076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13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DD321-D54B-47BA-91ED-F6269B72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DB268-B4FB-4406-B64E-EFC247319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216B0-4E06-402D-80FC-99D913CC4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E4506-A75A-4BE2-BAA1-C2EAE40B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B99A1-D245-4C58-8B16-B9F142DA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845E4-9F95-4E63-8138-29868E5D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FDA5-0CBE-4245-AF40-8D667205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DF587A-3F4B-4027-A99D-D9F557465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27069-E9DA-441F-891F-07B6F852B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28888-43A9-4CA4-A268-52902043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FE050-E58E-4AB0-81A4-30701468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D3247-09BB-4035-A350-8C5DC919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2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CC4825-DDCA-4E14-8F36-8A62ECE0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CE640-6B1D-4E9F-ADF7-2D842B3CB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51F1D-4DE6-4CB5-B328-4764F9936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660F6-FFBB-4500-B684-4C6D85FEDA35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F6B50-CEDB-4E59-ADBA-F4F6F4903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0262D-5E5E-417C-8E79-3DBB8D940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AF3E4-AC5E-4B19-BCA3-B2B2175D2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3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CF6A-B099-446B-8D67-A96E50880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4 – </a:t>
            </a:r>
            <a:br>
              <a:rPr lang="en-US" dirty="0"/>
            </a:br>
            <a:r>
              <a:rPr lang="en-US" dirty="0"/>
              <a:t>Adaptive Controller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E8436-0CCB-4A43-88CB-CD63B611F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9650"/>
            <a:ext cx="9144000" cy="1655762"/>
          </a:xfrm>
        </p:spPr>
        <p:txBody>
          <a:bodyPr/>
          <a:lstStyle/>
          <a:p>
            <a:r>
              <a:rPr lang="en-US" dirty="0"/>
              <a:t>Yi Chen</a:t>
            </a:r>
          </a:p>
          <a:p>
            <a:r>
              <a:rPr lang="en-US" dirty="0"/>
              <a:t>3/21/2020</a:t>
            </a:r>
          </a:p>
        </p:txBody>
      </p:sp>
    </p:spTree>
    <p:extLst>
      <p:ext uri="{BB962C8B-B14F-4D97-AF65-F5344CB8AC3E}">
        <p14:creationId xmlns:p14="http://schemas.microsoft.com/office/powerpoint/2010/main" val="1921639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BDE1-8DAC-4654-AF11-AAFB4D24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PPAC– System response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A60F-A186-4206-A2A3-6E5D0BAAE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r>
              <a:rPr lang="en-US" dirty="0"/>
              <a:t>Initial param: [0.1, 0, 1.1, 0.1, 0.1]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3E14C-B1B4-430E-B1DA-8E1D07FD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93" y="2664353"/>
            <a:ext cx="8543109" cy="4193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4D3D4-CD2D-4345-A1A3-0B2CCCA7A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322" y="0"/>
            <a:ext cx="4392429" cy="308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2B755-03CE-4DB1-8ACE-E66832073DAE}"/>
              </a:ext>
            </a:extLst>
          </p:cNvPr>
          <p:cNvSpPr txBox="1"/>
          <p:nvPr/>
        </p:nvSpPr>
        <p:spPr>
          <a:xfrm>
            <a:off x="9703155" y="2055813"/>
            <a:ext cx="16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Error converges</a:t>
            </a:r>
          </a:p>
        </p:txBody>
      </p:sp>
    </p:spTree>
    <p:extLst>
      <p:ext uri="{BB962C8B-B14F-4D97-AF65-F5344CB8AC3E}">
        <p14:creationId xmlns:p14="http://schemas.microsoft.com/office/powerpoint/2010/main" val="274212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A5F-FD11-4495-A63D-3EC7E63F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PPAC– Frequency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AE96-C097-484B-9001-5F2FD871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31" y="1485990"/>
            <a:ext cx="10515600" cy="4351338"/>
          </a:xfrm>
        </p:spPr>
        <p:txBody>
          <a:bodyPr/>
          <a:lstStyle/>
          <a:p>
            <a:r>
              <a:rPr lang="en-US" dirty="0"/>
              <a:t>With K designed having pole = -30+0.69805i &amp; -30-0.69805i</a:t>
            </a:r>
          </a:p>
          <a:p>
            <a:r>
              <a:rPr lang="en-US" dirty="0"/>
              <a:t>Pole for Ki = -50</a:t>
            </a:r>
          </a:p>
          <a:p>
            <a:r>
              <a:rPr lang="en-US" dirty="0"/>
              <a:t>Bandwidth = 0.0677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4AAA9-9A4A-49F6-96E9-CE45BA88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063" y="2346419"/>
            <a:ext cx="81149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3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0F08D-3B13-425C-8B9A-237651E7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8273"/>
            <a:ext cx="10515600" cy="1325563"/>
          </a:xfrm>
        </p:spPr>
        <p:txBody>
          <a:bodyPr/>
          <a:lstStyle/>
          <a:p>
            <a:r>
              <a:rPr lang="en-US" dirty="0"/>
              <a:t>PPAC vs PPC comparison – Plant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E3C67-8C59-452E-AA7F-F9CFC8767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CB4B4-7087-40E8-8BC5-C42FBDF1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472" y="529327"/>
            <a:ext cx="6516528" cy="3217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7D68C-F716-4179-B720-1B936B556A18}"/>
              </a:ext>
            </a:extLst>
          </p:cNvPr>
          <p:cNvSpPr txBox="1"/>
          <p:nvPr/>
        </p:nvSpPr>
        <p:spPr>
          <a:xfrm>
            <a:off x="6748353" y="3116882"/>
            <a:ext cx="484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vs </a:t>
            </a:r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fixed: First 1 second only small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DC13F-3139-4EF3-A80B-454BA75F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472" y="3746735"/>
            <a:ext cx="6516528" cy="3186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6E4CA-309F-4031-8093-F9F53BF65946}"/>
              </a:ext>
            </a:extLst>
          </p:cNvPr>
          <p:cNvSpPr txBox="1"/>
          <p:nvPr/>
        </p:nvSpPr>
        <p:spPr>
          <a:xfrm>
            <a:off x="7466200" y="6328673"/>
            <a:ext cx="453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Theta_error</a:t>
            </a:r>
            <a:r>
              <a:rPr lang="en-US" dirty="0">
                <a:solidFill>
                  <a:schemeClr val="accent2"/>
                </a:solidFill>
              </a:rPr>
              <a:t>: Converges within the first second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8725A-E28E-4926-A5F8-A2F1848A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79" y="2691817"/>
            <a:ext cx="5659672" cy="2782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20337-1207-4884-9F5C-63A008CEA1F5}"/>
              </a:ext>
            </a:extLst>
          </p:cNvPr>
          <p:cNvSpPr txBox="1"/>
          <p:nvPr/>
        </p:nvSpPr>
        <p:spPr>
          <a:xfrm>
            <a:off x="148124" y="5084848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vs </a:t>
            </a:r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fixed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4EF4004-0C88-4EB2-9388-FE73FE5A73F9}"/>
              </a:ext>
            </a:extLst>
          </p:cNvPr>
          <p:cNvSpPr/>
          <p:nvPr/>
        </p:nvSpPr>
        <p:spPr>
          <a:xfrm>
            <a:off x="5529913" y="2658830"/>
            <a:ext cx="340157" cy="45914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5DB5EF-2E20-4406-AF47-9BF79EDFB064}"/>
              </a:ext>
            </a:extLst>
          </p:cNvPr>
          <p:cNvSpPr/>
          <p:nvPr/>
        </p:nvSpPr>
        <p:spPr>
          <a:xfrm>
            <a:off x="-17264" y="2691817"/>
            <a:ext cx="282011" cy="478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80D2E2-E962-482E-9B3C-AEDF858AC7A9}"/>
              </a:ext>
            </a:extLst>
          </p:cNvPr>
          <p:cNvSpPr/>
          <p:nvPr/>
        </p:nvSpPr>
        <p:spPr>
          <a:xfrm>
            <a:off x="6096000" y="601157"/>
            <a:ext cx="1880685" cy="19777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9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776A-17B5-44D3-AD6E-DD16B54E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LQG – system setup - Adaptive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B01C0-26A1-4BE2-B30B-84729E7AF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Indirect controller (LS algorithm) was implemented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9EDEB-7F37-43AC-9BBF-415AB07B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8" y="2814114"/>
            <a:ext cx="9666514" cy="38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1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9D60-EC52-45B1-924D-BAB54246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0962"/>
            <a:ext cx="10515600" cy="1325563"/>
          </a:xfrm>
        </p:spPr>
        <p:txBody>
          <a:bodyPr/>
          <a:lstStyle/>
          <a:p>
            <a:r>
              <a:rPr lang="en-US" dirty="0"/>
              <a:t>LQG – P1 – system response (non-adaptive)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21A30-698D-42A5-B117-E7F4917B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= 1</a:t>
            </a:r>
          </a:p>
          <a:p>
            <a:r>
              <a:rPr lang="en-US" dirty="0"/>
              <a:t>Q = I</a:t>
            </a:r>
          </a:p>
          <a:p>
            <a:r>
              <a:rPr lang="en-US" dirty="0"/>
              <a:t>KF: Q=R=10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FD8F9-3E30-4549-A48D-9848C611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223" y="681037"/>
            <a:ext cx="7088777" cy="3490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36FD4-ECFB-4B4F-94C6-5F793D1F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23" y="3845156"/>
            <a:ext cx="6156960" cy="3012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1D53EE-F832-4147-B9D3-2CD4128C00EB}"/>
              </a:ext>
            </a:extLst>
          </p:cNvPr>
          <p:cNvSpPr txBox="1"/>
          <p:nvPr/>
        </p:nvSpPr>
        <p:spPr>
          <a:xfrm>
            <a:off x="7802880" y="5066861"/>
            <a:ext cx="319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System output given Pulse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8760F-C61C-422E-8885-1679A5248054}"/>
              </a:ext>
            </a:extLst>
          </p:cNvPr>
          <p:cNvSpPr txBox="1"/>
          <p:nvPr/>
        </p:nvSpPr>
        <p:spPr>
          <a:xfrm>
            <a:off x="8360229" y="2496964"/>
            <a:ext cx="315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System output given step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B13BD-39ED-4396-90D7-26DA20B70E3E}"/>
              </a:ext>
            </a:extLst>
          </p:cNvPr>
          <p:cNvSpPr txBox="1"/>
          <p:nvPr/>
        </p:nvSpPr>
        <p:spPr>
          <a:xfrm>
            <a:off x="5120639" y="105040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81076-3048-4DBB-BC1D-CC789EFF192C}"/>
              </a:ext>
            </a:extLst>
          </p:cNvPr>
          <p:cNvSpPr txBox="1"/>
          <p:nvPr/>
        </p:nvSpPr>
        <p:spPr>
          <a:xfrm>
            <a:off x="5152358" y="410349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0.5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F423-BAE2-4D4F-8BAB-A7ECEC66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0"/>
            <a:ext cx="10515600" cy="1325563"/>
          </a:xfrm>
        </p:spPr>
        <p:txBody>
          <a:bodyPr/>
          <a:lstStyle/>
          <a:p>
            <a:r>
              <a:rPr lang="en-US" dirty="0"/>
              <a:t>LQG – P1 – Frequency response (non-adaptive)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3F03-3E3F-4149-9365-178B98DE4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4" y="1159465"/>
            <a:ext cx="10515600" cy="4351338"/>
          </a:xfrm>
        </p:spPr>
        <p:txBody>
          <a:bodyPr/>
          <a:lstStyle/>
          <a:p>
            <a:r>
              <a:rPr lang="en-US" dirty="0"/>
              <a:t>Bandwidth: 0.063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0C5A2-B884-4FDB-B4DA-446A8A1C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89" y="1530220"/>
            <a:ext cx="9527176" cy="50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73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9D60-EC52-45B1-924D-BAB54246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1863"/>
            <a:ext cx="10515600" cy="1325563"/>
          </a:xfrm>
        </p:spPr>
        <p:txBody>
          <a:bodyPr/>
          <a:lstStyle/>
          <a:p>
            <a:r>
              <a:rPr lang="en-US" dirty="0"/>
              <a:t>LQG – P1 – system response (adaptive)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21A30-698D-42A5-B117-E7F4917B6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" y="773882"/>
            <a:ext cx="10515600" cy="4351338"/>
          </a:xfrm>
        </p:spPr>
        <p:txBody>
          <a:bodyPr/>
          <a:lstStyle/>
          <a:p>
            <a:r>
              <a:rPr lang="en-US" dirty="0"/>
              <a:t>Step size = 0.01s</a:t>
            </a:r>
          </a:p>
          <a:p>
            <a:r>
              <a:rPr lang="en-US" dirty="0"/>
              <a:t>Q=I, R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3F392-1BF0-47E3-83FA-2BB6C45D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66890"/>
            <a:ext cx="9562012" cy="4701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0A810-8805-4EDC-9E36-2A25C71F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09" y="3392442"/>
            <a:ext cx="7048591" cy="3465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AC0D9-AEC5-4938-8A70-ECE284F93D51}"/>
              </a:ext>
            </a:extLst>
          </p:cNvPr>
          <p:cNvSpPr txBox="1"/>
          <p:nvPr/>
        </p:nvSpPr>
        <p:spPr>
          <a:xfrm>
            <a:off x="1468278" y="5149334"/>
            <a:ext cx="319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System output given Pulse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6CBB1-414F-424D-A750-F5FB83C74D81}"/>
              </a:ext>
            </a:extLst>
          </p:cNvPr>
          <p:cNvSpPr txBox="1"/>
          <p:nvPr/>
        </p:nvSpPr>
        <p:spPr>
          <a:xfrm>
            <a:off x="8360229" y="4815840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Param error converges</a:t>
            </a:r>
          </a:p>
        </p:txBody>
      </p:sp>
    </p:spTree>
    <p:extLst>
      <p:ext uri="{BB962C8B-B14F-4D97-AF65-F5344CB8AC3E}">
        <p14:creationId xmlns:p14="http://schemas.microsoft.com/office/powerpoint/2010/main" val="358492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F423-BAE2-4D4F-8BAB-A7ECEC66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LQG – P1 – Frequency response - adaptive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3F03-3E3F-4149-9365-178B98DE4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Bandwidth: 0.0646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7E46F-CC63-48A6-8284-6CC245B8D93A}"/>
              </a:ext>
            </a:extLst>
          </p:cNvPr>
          <p:cNvSpPr txBox="1"/>
          <p:nvPr/>
        </p:nvSpPr>
        <p:spPr>
          <a:xfrm>
            <a:off x="243840" y="1524000"/>
            <a:ext cx="1224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#TODO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B4C1F-C5F0-4586-9D74-940C3915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91" y="2326608"/>
            <a:ext cx="8299269" cy="44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F19F08-20C0-40F6-9ABE-1223EFA1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1" y="967290"/>
            <a:ext cx="8099571" cy="39737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A3FD7-E90B-4B4D-8841-9DD5ABA3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392443"/>
            <a:ext cx="7048591" cy="3465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0F08D-3B13-425C-8B9A-237651E7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8273"/>
            <a:ext cx="10515600" cy="1325563"/>
          </a:xfrm>
        </p:spPr>
        <p:txBody>
          <a:bodyPr/>
          <a:lstStyle/>
          <a:p>
            <a:r>
              <a:rPr lang="en-US" dirty="0"/>
              <a:t>Adaptive LQG vs LQG comparison – Plant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7D68C-F716-4179-B720-1B936B556A18}"/>
              </a:ext>
            </a:extLst>
          </p:cNvPr>
          <p:cNvSpPr txBox="1"/>
          <p:nvPr/>
        </p:nvSpPr>
        <p:spPr>
          <a:xfrm>
            <a:off x="2117630" y="2879326"/>
            <a:ext cx="43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vs </a:t>
            </a:r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fixed: converges around 13 seconds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6E4CA-309F-4031-8093-F9F53BF65946}"/>
              </a:ext>
            </a:extLst>
          </p:cNvPr>
          <p:cNvSpPr txBox="1"/>
          <p:nvPr/>
        </p:nvSpPr>
        <p:spPr>
          <a:xfrm>
            <a:off x="7466200" y="6328673"/>
            <a:ext cx="42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Theta_error</a:t>
            </a:r>
            <a:r>
              <a:rPr lang="en-US" dirty="0">
                <a:solidFill>
                  <a:schemeClr val="accent2"/>
                </a:solidFill>
              </a:rPr>
              <a:t>: Converges at about 4 seconds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5DB5EF-2E20-4406-AF47-9BF79EDFB064}"/>
              </a:ext>
            </a:extLst>
          </p:cNvPr>
          <p:cNvSpPr/>
          <p:nvPr/>
        </p:nvSpPr>
        <p:spPr>
          <a:xfrm>
            <a:off x="3372376" y="1283516"/>
            <a:ext cx="1221578" cy="5551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5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49331-D5B9-4BE6-9DD4-42409AC8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207"/>
            <a:ext cx="9088861" cy="5064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76F4D-C5C4-4A16-9972-B5CAD85B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MRC – system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6969E-1556-4BAE-9914-67A4E4D8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97" y="3429000"/>
            <a:ext cx="5712601" cy="29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08641-121F-4D16-82A5-CCFE0DB1CF76}"/>
              </a:ext>
            </a:extLst>
          </p:cNvPr>
          <p:cNvSpPr txBox="1"/>
          <p:nvPr/>
        </p:nvSpPr>
        <p:spPr>
          <a:xfrm>
            <a:off x="2777546" y="6456408"/>
            <a:ext cx="287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MRAC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8B51E-D620-4933-BB4E-FD838BB30DC0}"/>
              </a:ext>
            </a:extLst>
          </p:cNvPr>
          <p:cNvSpPr txBox="1"/>
          <p:nvPr/>
        </p:nvSpPr>
        <p:spPr>
          <a:xfrm>
            <a:off x="9151265" y="6426477"/>
            <a:ext cx="287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MRC</a:t>
            </a:r>
          </a:p>
        </p:txBody>
      </p:sp>
    </p:spTree>
    <p:extLst>
      <p:ext uri="{BB962C8B-B14F-4D97-AF65-F5344CB8AC3E}">
        <p14:creationId xmlns:p14="http://schemas.microsoft.com/office/powerpoint/2010/main" val="421132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093F-7456-4B79-8546-044D6759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C3BD-8CCE-48E9-A725-8982A4E24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Indirect adaptive controller for PPC and LQG methods</a:t>
            </a:r>
          </a:p>
          <a:p>
            <a:r>
              <a:rPr lang="en-US" dirty="0"/>
              <a:t>Direct adaptive control for MPC</a:t>
            </a:r>
          </a:p>
          <a:p>
            <a:r>
              <a:rPr lang="en-US" dirty="0"/>
              <a:t>Compare fixed controller versus adaptive controller and see if adaptive controller converges to fixed ones.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464BA-9A78-4B67-BB0F-0B673D5A82C8}"/>
              </a:ext>
            </a:extLst>
          </p:cNvPr>
          <p:cNvSpPr txBox="1"/>
          <p:nvPr/>
        </p:nvSpPr>
        <p:spPr>
          <a:xfrm>
            <a:off x="419162" y="4422637"/>
            <a:ext cx="117728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Note from professor:</a:t>
            </a:r>
          </a:p>
          <a:p>
            <a:r>
              <a:rPr lang="en-US" dirty="0">
                <a:solidFill>
                  <a:schemeClr val="accent2"/>
                </a:solidFill>
              </a:rPr>
              <a:t>Now you need to get more concise. You are plotting responses and there are too many cases without comments. </a:t>
            </a:r>
          </a:p>
          <a:p>
            <a:r>
              <a:rPr lang="en-US" dirty="0">
                <a:solidFill>
                  <a:schemeClr val="accent2"/>
                </a:solidFill>
              </a:rPr>
              <a:t>There should not be a non adaptive controller that is unstable. </a:t>
            </a:r>
          </a:p>
          <a:p>
            <a:r>
              <a:rPr lang="en-US" dirty="0">
                <a:solidFill>
                  <a:schemeClr val="accent2"/>
                </a:solidFill>
              </a:rPr>
              <a:t>The idea is to design them well, since you know the plant. </a:t>
            </a:r>
          </a:p>
          <a:p>
            <a:r>
              <a:rPr lang="en-US" dirty="0">
                <a:solidFill>
                  <a:schemeClr val="accent2"/>
                </a:solidFill>
              </a:rPr>
              <a:t>Then you can ask the adaptive controller to converge to the same response.</a:t>
            </a:r>
          </a:p>
          <a:p>
            <a:r>
              <a:rPr lang="en-US" dirty="0">
                <a:solidFill>
                  <a:schemeClr val="accent2"/>
                </a:solidFill>
              </a:rPr>
              <a:t> Your final conclusion shows the misconception. </a:t>
            </a:r>
          </a:p>
          <a:p>
            <a:r>
              <a:rPr lang="en-US" dirty="0">
                <a:solidFill>
                  <a:schemeClr val="accent2"/>
                </a:solidFill>
              </a:rPr>
              <a:t>You should not be comparing adaptive and non-adaptive transients but if the adaptive finally converges to the nonadaptive.</a:t>
            </a:r>
          </a:p>
        </p:txBody>
      </p:sp>
    </p:spTree>
    <p:extLst>
      <p:ext uri="{BB962C8B-B14F-4D97-AF65-F5344CB8AC3E}">
        <p14:creationId xmlns:p14="http://schemas.microsoft.com/office/powerpoint/2010/main" val="2856019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4E75-BF10-4174-8F46-12298676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MRC – P1 – System response – non-adaptive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F22D1-1807-4C4D-A284-9B9FCADF3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322"/>
            <a:ext cx="10515600" cy="4351338"/>
          </a:xfrm>
        </p:spPr>
        <p:txBody>
          <a:bodyPr/>
          <a:lstStyle/>
          <a:p>
            <a:r>
              <a:rPr lang="en-US" dirty="0"/>
              <a:t>The system was given a pulse train input</a:t>
            </a:r>
          </a:p>
          <a:p>
            <a:r>
              <a:rPr lang="en-US" dirty="0"/>
              <a:t>The error to reference model are small (&lt;0.5)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FF141-F973-4A17-874F-87C95F9A4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8883"/>
            <a:ext cx="7376160" cy="3688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13699-B87B-4153-80B1-E63EDA0C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890" y="2965761"/>
            <a:ext cx="7019109" cy="352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8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F51D-4B6D-48F9-A627-714B032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MRC – P1 – Frequency response – non-adaptive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9F54-08CB-4408-BAB0-5214AB0D8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Desired bandwidth: 1 rad/s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9CD68-2826-4900-ABAE-D9A1DB56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42" y="2378435"/>
            <a:ext cx="8450716" cy="4372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786D2-DA6C-42EA-B709-F3D4D015BD4F}"/>
              </a:ext>
            </a:extLst>
          </p:cNvPr>
          <p:cNvSpPr txBox="1"/>
          <p:nvPr/>
        </p:nvSpPr>
        <p:spPr>
          <a:xfrm>
            <a:off x="243840" y="1524000"/>
            <a:ext cx="1224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#TODO</a:t>
            </a:r>
          </a:p>
        </p:txBody>
      </p:sp>
    </p:spTree>
    <p:extLst>
      <p:ext uri="{BB962C8B-B14F-4D97-AF65-F5344CB8AC3E}">
        <p14:creationId xmlns:p14="http://schemas.microsoft.com/office/powerpoint/2010/main" val="583050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86DFB-796F-4314-8F95-AA7C4E8B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MRAC – P1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9FD6-BDF0-497A-B9D5-3829485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1811" cy="4409712"/>
          </a:xfrm>
        </p:spPr>
        <p:txBody>
          <a:bodyPr/>
          <a:lstStyle/>
          <a:p>
            <a:r>
              <a:rPr lang="en-US" dirty="0"/>
              <a:t>Param converge to:</a:t>
            </a:r>
          </a:p>
          <a:p>
            <a:r>
              <a:rPr lang="en-US" dirty="0"/>
              <a:t>[0.017 0.078 0 -0.01 -1]</a:t>
            </a:r>
          </a:p>
          <a:p>
            <a:r>
              <a:rPr lang="en-US" dirty="0"/>
              <a:t>This trial was given a step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0F4B0-ADF8-42FE-AA9B-A6CA6F94C4EF}"/>
              </a:ext>
            </a:extLst>
          </p:cNvPr>
          <p:cNvSpPr txBox="1"/>
          <p:nvPr/>
        </p:nvSpPr>
        <p:spPr>
          <a:xfrm>
            <a:off x="226423" y="1123151"/>
            <a:ext cx="4036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#TODO: where should the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param converge to?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5C8B7-2052-495E-A5EB-37DE17E9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09" y="-21445"/>
            <a:ext cx="7001691" cy="3424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A86E3-58C2-4DE2-AD9D-C44A81380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08" y="3537757"/>
            <a:ext cx="7001692" cy="344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79438-91E4-4CC3-BD13-E5E6148A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" y="4328160"/>
            <a:ext cx="5073458" cy="248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1B7A89-5ADF-46E6-88DD-7DD515A48E21}"/>
              </a:ext>
            </a:extLst>
          </p:cNvPr>
          <p:cNvSpPr txBox="1"/>
          <p:nvPr/>
        </p:nvSpPr>
        <p:spPr>
          <a:xfrm>
            <a:off x="6797041" y="2077258"/>
            <a:ext cx="5335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The adaptive system output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 converge to the non-adaptive MRC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046AE-281F-4443-BB3C-99720645811F}"/>
              </a:ext>
            </a:extLst>
          </p:cNvPr>
          <p:cNvSpPr txBox="1"/>
          <p:nvPr/>
        </p:nvSpPr>
        <p:spPr>
          <a:xfrm>
            <a:off x="6797041" y="5825547"/>
            <a:ext cx="50564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The adaptive system output error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converge to zero (yellow)</a:t>
            </a:r>
          </a:p>
        </p:txBody>
      </p:sp>
    </p:spTree>
    <p:extLst>
      <p:ext uri="{BB962C8B-B14F-4D97-AF65-F5344CB8AC3E}">
        <p14:creationId xmlns:p14="http://schemas.microsoft.com/office/powerpoint/2010/main" val="365880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0A56CE-EFD1-48AB-84C4-1CD819BDBD69}"/>
              </a:ext>
            </a:extLst>
          </p:cNvPr>
          <p:cNvSpPr/>
          <p:nvPr/>
        </p:nvSpPr>
        <p:spPr>
          <a:xfrm>
            <a:off x="5199017" y="2411843"/>
            <a:ext cx="643890" cy="12001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2633B-933E-49E3-9073-B86A1CC9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06" y="157314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Plant 2: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EE4E3-5732-4015-B4E9-FD20123012C7}"/>
              </a:ext>
            </a:extLst>
          </p:cNvPr>
          <p:cNvSpPr txBox="1"/>
          <p:nvPr/>
        </p:nvSpPr>
        <p:spPr>
          <a:xfrm>
            <a:off x="1567542" y="3530530"/>
            <a:ext cx="8377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loop pole: -3+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loop bandwidth: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Settling time: 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Overshoot: 11%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Controllable: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Observable: 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B85A4-65E9-4DCD-A411-FA3F5F89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07" y="2411843"/>
            <a:ext cx="2247900" cy="1200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D9F3D-D758-405D-B95B-8745D293B98F}"/>
              </a:ext>
            </a:extLst>
          </p:cNvPr>
          <p:cNvSpPr txBox="1"/>
          <p:nvPr/>
        </p:nvSpPr>
        <p:spPr>
          <a:xfrm>
            <a:off x="5286163" y="2665624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 =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5348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EEF-E5C6-4916-B10D-E1572692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 – P2 – System response - non-adaptive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C96C-CFF3-4F89-AFE0-BE858483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31" y="1441577"/>
            <a:ext cx="11329416" cy="4351338"/>
          </a:xfrm>
        </p:spPr>
        <p:txBody>
          <a:bodyPr/>
          <a:lstStyle/>
          <a:p>
            <a:r>
              <a:rPr lang="en-US" dirty="0"/>
              <a:t>Poles are designed to be [-30+4i, -30-4i, -10], 10 times farther from open loop pole</a:t>
            </a:r>
          </a:p>
          <a:p>
            <a:r>
              <a:rPr lang="en-US" dirty="0"/>
              <a:t>Reference input is </a:t>
            </a:r>
            <a:r>
              <a:rPr lang="en-US" b="1" dirty="0"/>
              <a:t>pulse train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C5243-A8F5-4DCE-884D-76BBEB08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608" y="2744811"/>
            <a:ext cx="8135112" cy="40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33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EEF-E5C6-4916-B10D-E1572692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 – P2 – System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C96C-CFF3-4F89-AFE0-BE858483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Poles are designed to be [-30+4i, -30-4i, -10], 10 times farther from open loop pole</a:t>
            </a:r>
          </a:p>
          <a:p>
            <a:r>
              <a:rPr lang="en-US" dirty="0"/>
              <a:t>Reference input is a </a:t>
            </a:r>
            <a:r>
              <a:rPr lang="en-US" b="1" dirty="0"/>
              <a:t>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05B25-09ED-438B-9AB6-C5BECFD00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33" y="3152503"/>
            <a:ext cx="7540667" cy="37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4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EEF-E5C6-4916-B10D-E1572692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 – P2 – Frequency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C96C-CFF3-4F89-AFE0-BE858483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40384-8060-4575-BF0B-766F4FFC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38" y="1524000"/>
            <a:ext cx="9579429" cy="51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3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D95ED6-7EE1-4F38-B74B-620C5CF4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064" y="3493405"/>
            <a:ext cx="5964936" cy="2931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651F1-0F62-4622-9ED4-3435892E7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65864"/>
            <a:ext cx="6396005" cy="3138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0F08D-3B13-425C-8B9A-237651E7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8273"/>
            <a:ext cx="10515600" cy="1325563"/>
          </a:xfrm>
        </p:spPr>
        <p:txBody>
          <a:bodyPr/>
          <a:lstStyle/>
          <a:p>
            <a:r>
              <a:rPr lang="en-US" dirty="0"/>
              <a:t>PPAC vs PPC comparison – Plant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7D68C-F716-4179-B720-1B936B556A18}"/>
              </a:ext>
            </a:extLst>
          </p:cNvPr>
          <p:cNvSpPr txBox="1"/>
          <p:nvPr/>
        </p:nvSpPr>
        <p:spPr>
          <a:xfrm>
            <a:off x="2117630" y="2879326"/>
            <a:ext cx="328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vs </a:t>
            </a:r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fixed: does not converge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6E4CA-309F-4031-8093-F9F53BF65946}"/>
              </a:ext>
            </a:extLst>
          </p:cNvPr>
          <p:cNvSpPr txBox="1"/>
          <p:nvPr/>
        </p:nvSpPr>
        <p:spPr>
          <a:xfrm>
            <a:off x="7539352" y="4944063"/>
            <a:ext cx="403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Theta_error</a:t>
            </a:r>
            <a:r>
              <a:rPr lang="en-US" dirty="0">
                <a:solidFill>
                  <a:schemeClr val="accent2"/>
                </a:solidFill>
              </a:rPr>
              <a:t>: stopped updating within 1 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3C399-4BE4-4F67-98BD-C71D54777F46}"/>
              </a:ext>
            </a:extLst>
          </p:cNvPr>
          <p:cNvSpPr txBox="1"/>
          <p:nvPr/>
        </p:nvSpPr>
        <p:spPr>
          <a:xfrm>
            <a:off x="8286982" y="1099995"/>
            <a:ext cx="38623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have tried various gamma for LS </a:t>
            </a:r>
          </a:p>
          <a:p>
            <a:r>
              <a:rPr lang="en-US" dirty="0"/>
              <a:t>algorithm, and they converge to </a:t>
            </a:r>
          </a:p>
          <a:p>
            <a:r>
              <a:rPr lang="en-US" dirty="0"/>
              <a:t>different parameters. If I set gamma</a:t>
            </a:r>
          </a:p>
          <a:p>
            <a:r>
              <a:rPr lang="en-US" dirty="0"/>
              <a:t>to be 1, the param would grow too fast</a:t>
            </a:r>
          </a:p>
          <a:p>
            <a:r>
              <a:rPr lang="en-US" dirty="0"/>
              <a:t>and the system would blow up.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7FC2C-CAA3-4E5E-B6E5-3D63F273E179}"/>
              </a:ext>
            </a:extLst>
          </p:cNvPr>
          <p:cNvSpPr txBox="1"/>
          <p:nvPr/>
        </p:nvSpPr>
        <p:spPr>
          <a:xfrm>
            <a:off x="1089700" y="4714808"/>
            <a:ext cx="4714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have also attempted PRBS injection, with </a:t>
            </a:r>
          </a:p>
          <a:p>
            <a:r>
              <a:rPr lang="en-US" dirty="0"/>
              <a:t>frequency from 1Hz to 10 Hz, but none of them</a:t>
            </a:r>
          </a:p>
          <a:p>
            <a:r>
              <a:rPr lang="en-US" dirty="0"/>
              <a:t>helped the parameters to converge, even if they</a:t>
            </a:r>
          </a:p>
          <a:p>
            <a:r>
              <a:rPr lang="en-US" dirty="0"/>
              <a:t>altered the converged number a little bit.</a:t>
            </a:r>
          </a:p>
        </p:txBody>
      </p:sp>
    </p:spTree>
    <p:extLst>
      <p:ext uri="{BB962C8B-B14F-4D97-AF65-F5344CB8AC3E}">
        <p14:creationId xmlns:p14="http://schemas.microsoft.com/office/powerpoint/2010/main" val="3625169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8A70-2D56-4960-A05D-A5DF6B1C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PPAC – P2 – Frequency response - adaptive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5A58-6E97-446A-B210-DDABE215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85" y="1451156"/>
            <a:ext cx="2923461" cy="4351338"/>
          </a:xfrm>
        </p:spPr>
        <p:txBody>
          <a:bodyPr/>
          <a:lstStyle/>
          <a:p>
            <a:r>
              <a:rPr lang="en-US" dirty="0"/>
              <a:t>Bandwidth= 233</a:t>
            </a:r>
          </a:p>
          <a:p>
            <a:r>
              <a:rPr lang="en-US" dirty="0"/>
              <a:t>When designing this controller, I was attempting to have the system able to track the input. Therefore the high bandwidth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87F61-1CF8-4746-8EB5-BA63D8FA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046" y="1878710"/>
            <a:ext cx="8995954" cy="480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93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B298-F06D-4DB3-8796-6C4F9CE3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LQG – P2 – fixed - system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4C4DB-8EDF-4799-8855-2975A0720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KF: Q=R=10</a:t>
            </a:r>
          </a:p>
          <a:p>
            <a:r>
              <a:rPr lang="fr-FR" dirty="0"/>
              <a:t>Q = [100 0 0; 0 100 0; 0 0 1000]</a:t>
            </a:r>
          </a:p>
          <a:p>
            <a:r>
              <a:rPr lang="en-US" dirty="0"/>
              <a:t>R = 0.001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1B6D2-C3C8-4145-A8DD-6E522FAF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83" y="2816103"/>
            <a:ext cx="8247017" cy="40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5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E16A-FB8A-401A-A679-0F292778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84F4F-7B8E-48AD-B7F2-364655FE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frequency: 1 Hz, amplitude: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38749-5503-41C5-9BBB-EA57C674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24" y="2303971"/>
            <a:ext cx="8793480" cy="44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38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4E61-8700-41E8-BBA2-2C99C895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LQG – P2 – fixed - Frequency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F3F9-1E66-4C32-8EB0-EC4EC0F05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Bandwidth: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C9EA7-7C3A-4FEF-AEF6-A067223C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55" y="1761344"/>
            <a:ext cx="8602577" cy="46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4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B298-F06D-4DB3-8796-6C4F9CE3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243423"/>
            <a:ext cx="10515600" cy="1325563"/>
          </a:xfrm>
        </p:spPr>
        <p:txBody>
          <a:bodyPr/>
          <a:lstStyle/>
          <a:p>
            <a:r>
              <a:rPr lang="en-US" dirty="0"/>
              <a:t>LQG – P2 – adaptive - system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4C4DB-8EDF-4799-8855-2975A072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48" y="833146"/>
            <a:ext cx="10515600" cy="4351338"/>
          </a:xfrm>
        </p:spPr>
        <p:txBody>
          <a:bodyPr/>
          <a:lstStyle/>
          <a:p>
            <a:r>
              <a:rPr lang="en-US" dirty="0"/>
              <a:t>KF: Q=R=10</a:t>
            </a:r>
          </a:p>
          <a:p>
            <a:r>
              <a:rPr lang="fr-FR" dirty="0"/>
              <a:t>Q = [100 0 0; 0 100 0; 0 0 1000]</a:t>
            </a:r>
          </a:p>
          <a:p>
            <a:r>
              <a:rPr lang="en-US" dirty="0"/>
              <a:t>R = 0.001</a:t>
            </a:r>
          </a:p>
          <a:p>
            <a:r>
              <a:rPr lang="en-US" dirty="0"/>
              <a:t>Gamma = 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F0A78-7F2E-4F32-8457-7FE0CB69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31114"/>
            <a:ext cx="8229600" cy="4026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613AD-082F-4013-84E9-E864BA6C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724" y="810594"/>
            <a:ext cx="6032104" cy="2968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0E985-B175-42E0-ADD1-8A76D94A22DB}"/>
              </a:ext>
            </a:extLst>
          </p:cNvPr>
          <p:cNvSpPr txBox="1"/>
          <p:nvPr/>
        </p:nvSpPr>
        <p:spPr>
          <a:xfrm>
            <a:off x="9413966" y="1640959"/>
            <a:ext cx="16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Error converges</a:t>
            </a:r>
          </a:p>
        </p:txBody>
      </p:sp>
    </p:spTree>
    <p:extLst>
      <p:ext uri="{BB962C8B-B14F-4D97-AF65-F5344CB8AC3E}">
        <p14:creationId xmlns:p14="http://schemas.microsoft.com/office/powerpoint/2010/main" val="2046304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4E61-8700-41E8-BBA2-2C99C895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LQG – P2 – adaptive - Frequency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F3F9-1E66-4C32-8EB0-EC4EC0F05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Bandwidth: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14358-84C7-4705-BAD5-E8E1C2F0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2090338"/>
            <a:ext cx="8595360" cy="46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0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1DD54A-F34B-4551-9607-1C2C9A2AC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92" y="3493405"/>
            <a:ext cx="6579208" cy="339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F3FBC-7C99-448F-AE7D-26FC0DBC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773" y="481565"/>
            <a:ext cx="6221773" cy="3186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0F08D-3B13-425C-8B9A-237651E7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8273"/>
            <a:ext cx="10515600" cy="1325563"/>
          </a:xfrm>
        </p:spPr>
        <p:txBody>
          <a:bodyPr/>
          <a:lstStyle/>
          <a:p>
            <a:r>
              <a:rPr lang="en-US" dirty="0"/>
              <a:t>Adaptive LQG vs LQG comparison – Plant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7D68C-F716-4179-B720-1B936B556A18}"/>
              </a:ext>
            </a:extLst>
          </p:cNvPr>
          <p:cNvSpPr txBox="1"/>
          <p:nvPr/>
        </p:nvSpPr>
        <p:spPr>
          <a:xfrm>
            <a:off x="2117630" y="2879326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vs </a:t>
            </a:r>
            <a:r>
              <a:rPr lang="en-US" dirty="0" err="1">
                <a:solidFill>
                  <a:schemeClr val="accent2"/>
                </a:solidFill>
              </a:rPr>
              <a:t>Yp</a:t>
            </a:r>
            <a:r>
              <a:rPr lang="en-US" dirty="0">
                <a:solidFill>
                  <a:schemeClr val="accent2"/>
                </a:solidFill>
              </a:rPr>
              <a:t> fixed: converge within 2 seconds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6E4CA-309F-4031-8093-F9F53BF65946}"/>
              </a:ext>
            </a:extLst>
          </p:cNvPr>
          <p:cNvSpPr txBox="1"/>
          <p:nvPr/>
        </p:nvSpPr>
        <p:spPr>
          <a:xfrm>
            <a:off x="7539352" y="4944063"/>
            <a:ext cx="357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Theta_error</a:t>
            </a:r>
            <a:r>
              <a:rPr lang="en-US" dirty="0">
                <a:solidFill>
                  <a:schemeClr val="accent2"/>
                </a:solidFill>
              </a:rPr>
              <a:t>: converges in 2 seconds</a:t>
            </a:r>
          </a:p>
        </p:txBody>
      </p:sp>
    </p:spTree>
    <p:extLst>
      <p:ext uri="{BB962C8B-B14F-4D97-AF65-F5344CB8AC3E}">
        <p14:creationId xmlns:p14="http://schemas.microsoft.com/office/powerpoint/2010/main" val="4062077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9A45-7739-4ADE-964F-D5A26C3D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E2DC-ADA3-40C7-9C5C-43019F96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designed a fixed controller that tracks the reference input, then tested that the adaptive controllers </a:t>
            </a:r>
            <a:r>
              <a:rPr lang="en-US" b="1" dirty="0"/>
              <a:t>converge</a:t>
            </a:r>
            <a:r>
              <a:rPr lang="en-US" dirty="0"/>
              <a:t> to the fixed ones.</a:t>
            </a:r>
          </a:p>
          <a:p>
            <a:r>
              <a:rPr lang="en-US" dirty="0"/>
              <a:t>The adaptive controllers are able to converge to the fixed controller, with least square algorithm and 10% error from actual parameters.</a:t>
            </a:r>
          </a:p>
          <a:p>
            <a:r>
              <a:rPr lang="en-US" dirty="0"/>
              <a:t>The gain (gamma) for the least square algorithms had to be lowered by 10</a:t>
            </a:r>
            <a:r>
              <a:rPr lang="en-US" baseline="30000" dirty="0"/>
              <a:t>th</a:t>
            </a:r>
            <a:r>
              <a:rPr lang="en-US" dirty="0"/>
              <a:t> order to prevent the system from blowing up.</a:t>
            </a:r>
          </a:p>
          <a:p>
            <a:r>
              <a:rPr lang="en-US" dirty="0"/>
              <a:t>Note that sometimes the system response might look right, but the actual parameters are incorrect. More study of the params that the algorithm converges to are required.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6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59E5-8284-4B08-A061-19DB4378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Open-loop Plant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4C096-0004-474F-BA1C-9E29424F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step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7C133-81D7-406B-8971-78BB52E9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034" y="2338854"/>
            <a:ext cx="9413965" cy="471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AA43-A0C4-4602-AACD-1A3065EB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Open-loop Plant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E69A4-6958-43C7-A3C3-737D4C461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unit step input</a:t>
            </a:r>
          </a:p>
          <a:p>
            <a:r>
              <a:rPr lang="en-US" dirty="0"/>
              <a:t>Overshoot is about 11%</a:t>
            </a:r>
          </a:p>
          <a:p>
            <a:r>
              <a:rPr lang="en-US" dirty="0"/>
              <a:t>Settling time is about 3 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8DE25-D783-4730-BB3E-0763CDA1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355" y="3364674"/>
            <a:ext cx="6688182" cy="32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0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548DF2-71BC-4DFD-B056-F3BFBB7FFB21}"/>
              </a:ext>
            </a:extLst>
          </p:cNvPr>
          <p:cNvSpPr/>
          <p:nvPr/>
        </p:nvSpPr>
        <p:spPr>
          <a:xfrm>
            <a:off x="5207756" y="2336198"/>
            <a:ext cx="966652" cy="13585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2633B-933E-49E3-9073-B86A1CC9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635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/>
              <a:t>Plant 1: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2DE28-7C24-4899-8F63-8BF45E195E61}"/>
              </a:ext>
            </a:extLst>
          </p:cNvPr>
          <p:cNvSpPr txBox="1"/>
          <p:nvPr/>
        </p:nvSpPr>
        <p:spPr>
          <a:xfrm>
            <a:off x="5286163" y="2665624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 =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6D982-EE5D-4C6E-BD99-FFA014F6A0D3}"/>
              </a:ext>
            </a:extLst>
          </p:cNvPr>
          <p:cNvSpPr txBox="1"/>
          <p:nvPr/>
        </p:nvSpPr>
        <p:spPr>
          <a:xfrm>
            <a:off x="1715588" y="4171406"/>
            <a:ext cx="8377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loop pole: -0.1, -0.1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loop bandwidth: 0.0633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Settling time: 75s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Overshoot: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Controllable: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Observable: yes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D1ACAB-6741-4E63-B5C9-B53F2C94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6198"/>
            <a:ext cx="2821305" cy="1351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C70B9-6267-48E0-BD35-89D532DD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72" y="3846083"/>
            <a:ext cx="5630991" cy="29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2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29AA9-F772-4157-9366-FF7871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 – setup (adaptive): Least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E9AB-6C2B-4F8A-9084-3310AC0F9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80094-C9D1-4D99-9432-309A2289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6" y="1323703"/>
            <a:ext cx="11392408" cy="55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5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BDE1-8DAC-4654-AF11-AAFB4D24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 – P1 – System response – non-adaptive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A87DF-7D0B-4D19-9BF5-0903EEE187AD}"/>
              </a:ext>
            </a:extLst>
          </p:cNvPr>
          <p:cNvSpPr txBox="1"/>
          <p:nvPr/>
        </p:nvSpPr>
        <p:spPr>
          <a:xfrm>
            <a:off x="914400" y="1412293"/>
            <a:ext cx="564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Poles: -30+0.69805i ,-30-0.69805i ,-50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be fast enough to track input reference signal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48C2B-AF1F-48D4-B64A-8910D57C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91" y="2057227"/>
            <a:ext cx="9152709" cy="47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8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A5F-FD11-4495-A63D-3EC7E63F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 –Frequency response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AE96-C097-484B-9001-5F2FD871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 designed having pole = -30+0.69805i -30-0.69805i </a:t>
            </a:r>
          </a:p>
          <a:p>
            <a:r>
              <a:rPr lang="en-US" dirty="0"/>
              <a:t>Pole for Ki = -50</a:t>
            </a:r>
          </a:p>
          <a:p>
            <a:r>
              <a:rPr lang="en-US" dirty="0"/>
              <a:t>Bandwidth = 0.0655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6C17A-6991-4ABB-94D6-C59987A5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312" y="2425079"/>
            <a:ext cx="7965687" cy="42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3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5635</TotalTime>
  <Words>1016</Words>
  <Application>Microsoft Office PowerPoint</Application>
  <PresentationFormat>Widescreen</PresentationFormat>
  <Paragraphs>143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Homework 4 –  Adaptive Controller Design</vt:lpstr>
      <vt:lpstr>Control objective</vt:lpstr>
      <vt:lpstr>Reference input</vt:lpstr>
      <vt:lpstr>Open-loop Plant 1</vt:lpstr>
      <vt:lpstr>Open-loop Plant 2</vt:lpstr>
      <vt:lpstr>Plant 1: </vt:lpstr>
      <vt:lpstr>PPC – setup (adaptive): Least Square</vt:lpstr>
      <vt:lpstr>PPC – P1 – System response – non-adaptive </vt:lpstr>
      <vt:lpstr>PPC –Frequency response </vt:lpstr>
      <vt:lpstr>PPAC– System response </vt:lpstr>
      <vt:lpstr>PPAC– Frequency response</vt:lpstr>
      <vt:lpstr>PPAC vs PPC comparison – Plant 1</vt:lpstr>
      <vt:lpstr>LQG – system setup - Adaptive</vt:lpstr>
      <vt:lpstr>LQG – P1 – system response (non-adaptive)</vt:lpstr>
      <vt:lpstr>LQG – P1 – Frequency response (non-adaptive)</vt:lpstr>
      <vt:lpstr>LQG – P1 – system response (adaptive)</vt:lpstr>
      <vt:lpstr>LQG – P1 – Frequency response - adaptive</vt:lpstr>
      <vt:lpstr>Adaptive LQG vs LQG comparison – Plant 1</vt:lpstr>
      <vt:lpstr>MRC – system setup</vt:lpstr>
      <vt:lpstr>MRC – P1 – System response – non-adaptive </vt:lpstr>
      <vt:lpstr>MRC – P1 – Frequency response – non-adaptive</vt:lpstr>
      <vt:lpstr>MRAC – P1</vt:lpstr>
      <vt:lpstr>Plant 2: </vt:lpstr>
      <vt:lpstr>PPC – P2 – System response - non-adaptive </vt:lpstr>
      <vt:lpstr>PPC – P2 – System response</vt:lpstr>
      <vt:lpstr>PPC – P2 – Frequency response</vt:lpstr>
      <vt:lpstr>PPAC vs PPC comparison – Plant 2</vt:lpstr>
      <vt:lpstr>PPAC – P2 – Frequency response - adaptive</vt:lpstr>
      <vt:lpstr>LQG – P2 – fixed - system response</vt:lpstr>
      <vt:lpstr>LQG – P2 – fixed - Frequency response</vt:lpstr>
      <vt:lpstr>LQG – P2 – adaptive - system response</vt:lpstr>
      <vt:lpstr>LQG – P2 – adaptive - Frequency response</vt:lpstr>
      <vt:lpstr>Adaptive LQG vs LQG comparison – Plant 2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3</dc:title>
  <dc:creator>KomonCat KomonCat</dc:creator>
  <cp:lastModifiedBy>KomonCat KomonCat</cp:lastModifiedBy>
  <cp:revision>98</cp:revision>
  <dcterms:created xsi:type="dcterms:W3CDTF">2020-03-01T21:04:14Z</dcterms:created>
  <dcterms:modified xsi:type="dcterms:W3CDTF">2020-05-06T02:43:19Z</dcterms:modified>
</cp:coreProperties>
</file>